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1"/>
  </p:sldMasterIdLst>
  <p:sldIdLst>
    <p:sldId id="261" r:id="rId2"/>
    <p:sldId id="256" r:id="rId3"/>
    <p:sldId id="266" r:id="rId4"/>
    <p:sldId id="263" r:id="rId5"/>
    <p:sldId id="268" r:id="rId6"/>
    <p:sldId id="269" r:id="rId7"/>
    <p:sldId id="262" r:id="rId8"/>
    <p:sldId id="271" r:id="rId9"/>
    <p:sldId id="272" r:id="rId10"/>
    <p:sldId id="270" r:id="rId11"/>
  </p:sldIdLst>
  <p:sldSz cx="12192000" cy="6858000"/>
  <p:notesSz cx="6858000" cy="9144000"/>
  <p:defaultTextStyle>
    <a:defPPr>
      <a:defRPr lang="en-K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A8062-D24B-1BAB-859B-42099CDA9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K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40DB6-151E-F2D7-0375-2EF5157E03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K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D34EF-2393-7F4A-CE28-12BF9D98E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67118-422A-A741-B035-67CAE9A0A061}" type="datetimeFigureOut">
              <a:rPr lang="en-KY" smtClean="0"/>
              <a:t>14/01/2023</a:t>
            </a:fld>
            <a:endParaRPr lang="en-K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EBAF4-E727-DA33-32C4-3430C1593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E3472-18A3-F43E-51B0-9B3DC0928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71120-0083-9041-87A9-8AE10512A781}" type="slidenum">
              <a:rPr lang="en-KY" smtClean="0"/>
              <a:t>‹#›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2115306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ED1AC-290B-8AD0-E0A3-BC6586ED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K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C09AE0-5DF9-AF09-375B-C7453E647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BC914-9AAD-FC0B-8723-ABDCFC9AA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67118-422A-A741-B035-67CAE9A0A061}" type="datetimeFigureOut">
              <a:rPr lang="en-KY" smtClean="0"/>
              <a:t>14/01/2023</a:t>
            </a:fld>
            <a:endParaRPr lang="en-K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E2971-E2CD-5EB5-F40D-33295D562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31268-B4BD-5B8E-2431-41EC2ED28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71120-0083-9041-87A9-8AE10512A781}" type="slidenum">
              <a:rPr lang="en-KY" smtClean="0"/>
              <a:t>‹#›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3236504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6E04F0-7370-9C16-DE3E-E3374EA040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K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9443E7-1156-27ED-8072-5376CBBA0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2DBCE-8042-A35D-8C65-945ADF5FA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67118-422A-A741-B035-67CAE9A0A061}" type="datetimeFigureOut">
              <a:rPr lang="en-KY" smtClean="0"/>
              <a:t>14/01/2023</a:t>
            </a:fld>
            <a:endParaRPr lang="en-K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D54E7-970F-D36A-D79C-A59BE0710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42297-E16D-E872-D6CD-98D0ED126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71120-0083-9041-87A9-8AE10512A781}" type="slidenum">
              <a:rPr lang="en-KY" smtClean="0"/>
              <a:t>‹#›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155198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A7A4-136A-FE73-5ABF-40A5577D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K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0B4CD-C195-C846-6261-CBA4F25B3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4AD11-A474-FD4B-5665-BDFE4BCAD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67118-422A-A741-B035-67CAE9A0A061}" type="datetimeFigureOut">
              <a:rPr lang="en-KY" smtClean="0"/>
              <a:t>14/01/2023</a:t>
            </a:fld>
            <a:endParaRPr lang="en-K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BB5C4-1EEA-D93A-4A34-DA609A304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7C954-77FB-5435-90FB-40A1006CF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71120-0083-9041-87A9-8AE10512A781}" type="slidenum">
              <a:rPr lang="en-KY" smtClean="0"/>
              <a:t>‹#›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2927813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6A115-CAD6-C4B1-5C52-AB9B6BD83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K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88D2D-FD85-099E-22BE-4E7C702472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58167-B4B4-EAA2-0096-103C9AFC4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67118-422A-A741-B035-67CAE9A0A061}" type="datetimeFigureOut">
              <a:rPr lang="en-KY" smtClean="0"/>
              <a:t>14/01/2023</a:t>
            </a:fld>
            <a:endParaRPr lang="en-K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3E6E0-B81C-26BE-C4D3-88777B396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627FF-43F0-D818-B5F1-C79FE9DF9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71120-0083-9041-87A9-8AE10512A781}" type="slidenum">
              <a:rPr lang="en-KY" smtClean="0"/>
              <a:t>‹#›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1797716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AA6E7-BD8F-839B-F032-EC02EE2B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K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C874A-4FA2-ACF2-8DEA-10F7C59126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08EE6A-12FE-A19B-120F-87CC3AF4B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A13C1-0BDB-88C7-59F6-5D289E1DB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67118-422A-A741-B035-67CAE9A0A061}" type="datetimeFigureOut">
              <a:rPr lang="en-KY" smtClean="0"/>
              <a:t>14/01/2023</a:t>
            </a:fld>
            <a:endParaRPr lang="en-K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1EF33-A827-F67B-85C6-3FD1DFCDE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983CE-AE51-A344-6196-822431890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71120-0083-9041-87A9-8AE10512A781}" type="slidenum">
              <a:rPr lang="en-KY" smtClean="0"/>
              <a:t>‹#›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254351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E3DB5-C423-0BCC-5B9A-B8C76268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K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7ECFC-B466-4161-4B95-9D7EDA526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B7E70-A30F-1BC5-9F16-2E37CC3AB5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327180-A849-2616-EB2E-481C13C88B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F9957D-8973-94A0-1FEC-E8AEB74C7C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5AC4E8-B77B-584C-A1EE-AA6F5D42A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67118-422A-A741-B035-67CAE9A0A061}" type="datetimeFigureOut">
              <a:rPr lang="en-KY" smtClean="0"/>
              <a:t>14/01/2023</a:t>
            </a:fld>
            <a:endParaRPr lang="en-K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445247-A377-FAB4-BDF6-306AFFB88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93B85D-3B3F-56D3-32EF-14F262B7C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71120-0083-9041-87A9-8AE10512A781}" type="slidenum">
              <a:rPr lang="en-KY" smtClean="0"/>
              <a:t>‹#›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1524756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63712-35E0-8BB7-322B-6B6988F4B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K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2F47E-3E11-75B8-51C0-596FC8EE4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67118-422A-A741-B035-67CAE9A0A061}" type="datetimeFigureOut">
              <a:rPr lang="en-KY" smtClean="0"/>
              <a:t>14/01/2023</a:t>
            </a:fld>
            <a:endParaRPr lang="en-K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8A136-07EC-EB66-A46A-227066443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88A627-560D-0DEF-CDE4-671EB030C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71120-0083-9041-87A9-8AE10512A781}" type="slidenum">
              <a:rPr lang="en-KY" smtClean="0"/>
              <a:t>‹#›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140769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871A39-CE08-8579-F88F-3D9A7CAEB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67118-422A-A741-B035-67CAE9A0A061}" type="datetimeFigureOut">
              <a:rPr lang="en-KY" smtClean="0"/>
              <a:t>14/01/2023</a:t>
            </a:fld>
            <a:endParaRPr lang="en-K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38B2D7-A595-2BF0-EF2D-4D6C7297E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5B62D-787B-8E7A-72DD-9F28C42AD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71120-0083-9041-87A9-8AE10512A781}" type="slidenum">
              <a:rPr lang="en-KY" smtClean="0"/>
              <a:t>‹#›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746782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02B1B-31BD-0789-4519-343A2B65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K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04B56-2D9A-BFC4-19CD-336D225BD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FBD0E7-FDE3-978B-8E35-AEDB26D6C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D5DFB-3DD5-BF7C-7E98-4B707EC09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67118-422A-A741-B035-67CAE9A0A061}" type="datetimeFigureOut">
              <a:rPr lang="en-KY" smtClean="0"/>
              <a:t>14/01/2023</a:t>
            </a:fld>
            <a:endParaRPr lang="en-K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C93F9-F8A5-984F-B896-23758DD63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2DF4B-9949-CCC2-C503-299F3BF1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71120-0083-9041-87A9-8AE10512A781}" type="slidenum">
              <a:rPr lang="en-KY" smtClean="0"/>
              <a:t>‹#›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252153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1EBB7-AF96-30D5-4D55-0B9CFB836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K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EDF67B-4A6B-158C-5BB4-99E874038A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26DF8F-0400-7ECE-67E3-2AE6FD083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FBE71-C082-1E9D-A2BC-60FCF12E4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67118-422A-A741-B035-67CAE9A0A061}" type="datetimeFigureOut">
              <a:rPr lang="en-KY" smtClean="0"/>
              <a:t>14/01/2023</a:t>
            </a:fld>
            <a:endParaRPr lang="en-K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92DB7-076F-2CEF-4E82-8B2D50CAE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03CCCB-D466-F0B2-01A8-F11CF177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71120-0083-9041-87A9-8AE10512A781}" type="slidenum">
              <a:rPr lang="en-KY" smtClean="0"/>
              <a:t>‹#›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2098775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E8809A-2086-C428-E378-AB4504F30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K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B7BEC-C057-BA37-C7B9-5324FCFF8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711BE-55C0-038F-1137-AF554BB2F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67118-422A-A741-B035-67CAE9A0A061}" type="datetimeFigureOut">
              <a:rPr lang="en-KY" smtClean="0"/>
              <a:t>14/01/2023</a:t>
            </a:fld>
            <a:endParaRPr lang="en-K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217CF-EF80-3878-8466-B1E47BF07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28BED-7127-7145-1ABA-60C4AFE18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71120-0083-9041-87A9-8AE10512A781}" type="slidenum">
              <a:rPr lang="en-KY" smtClean="0"/>
              <a:t>‹#›</a:t>
            </a:fld>
            <a:endParaRPr lang="en-KY"/>
          </a:p>
        </p:txBody>
      </p:sp>
    </p:spTree>
    <p:extLst>
      <p:ext uri="{BB962C8B-B14F-4D97-AF65-F5344CB8AC3E}">
        <p14:creationId xmlns:p14="http://schemas.microsoft.com/office/powerpoint/2010/main" val="1858421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ms143desh/integrating-ml-solutions-with-mongodb-30a846a626db" TargetMode="External"/><Relationship Id="rId2" Type="http://schemas.openxmlformats.org/officeDocument/2006/relationships/hyperlink" Target="https://mohit-talniya.hashnode.dev/a-case-for-ml-platform-on-mdb-atlas-part-1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SuperMohit/mongo-ai-ui" TargetMode="External"/><Relationship Id="rId4" Type="http://schemas.openxmlformats.org/officeDocument/2006/relationships/hyperlink" Target="https://github.com/ms143desh/Hackathon20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6649-BB32-CC5D-8EC0-3ABCA8B1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031" y="782490"/>
            <a:ext cx="9461938" cy="759482"/>
          </a:xfrm>
        </p:spPr>
        <p:txBody>
          <a:bodyPr>
            <a:normAutofit/>
          </a:bodyPr>
          <a:lstStyle/>
          <a:p>
            <a:pPr algn="ctr"/>
            <a:r>
              <a:rPr lang="en-GB" i="0" dirty="0">
                <a:solidFill>
                  <a:srgbClr val="111827"/>
                </a:solidFill>
                <a:effectLst/>
                <a:latin typeface="Plus Jakarta Sans"/>
              </a:rPr>
              <a:t>ML Platform on MongoDB Atlas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CDB9A8D-533C-DEA2-B734-9F0FC4CAA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46" y="2118024"/>
            <a:ext cx="4708554" cy="257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E56853B-33BD-78DC-39C1-D57111B6E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469" y="1794594"/>
            <a:ext cx="4038085" cy="297444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C12C401-DD10-B6C1-3582-7417655EF6BF}"/>
              </a:ext>
            </a:extLst>
          </p:cNvPr>
          <p:cNvSpPr txBox="1">
            <a:spLocks/>
          </p:cNvSpPr>
          <p:nvPr/>
        </p:nvSpPr>
        <p:spPr>
          <a:xfrm>
            <a:off x="1387446" y="5021655"/>
            <a:ext cx="9461938" cy="1221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>
                <a:solidFill>
                  <a:srgbClr val="111827"/>
                </a:solidFill>
                <a:latin typeface="Plus Jakarta Sans"/>
              </a:rPr>
              <a:t>Presented By:</a:t>
            </a:r>
          </a:p>
          <a:p>
            <a:endParaRPr lang="en-GB" sz="1800" dirty="0">
              <a:solidFill>
                <a:srgbClr val="111827"/>
              </a:solidFill>
              <a:latin typeface="Plus Jakarta Sans"/>
            </a:endParaRPr>
          </a:p>
          <a:p>
            <a:r>
              <a:rPr lang="en-GB" sz="1800" dirty="0" err="1">
                <a:solidFill>
                  <a:srgbClr val="111827"/>
                </a:solidFill>
                <a:latin typeface="Plus Jakarta Sans"/>
              </a:rPr>
              <a:t>Desh</a:t>
            </a:r>
            <a:r>
              <a:rPr lang="en-GB" sz="1800" dirty="0">
                <a:solidFill>
                  <a:srgbClr val="111827"/>
                </a:solidFill>
                <a:latin typeface="Plus Jakarta Sans"/>
              </a:rPr>
              <a:t> </a:t>
            </a:r>
            <a:r>
              <a:rPr lang="en-GB" sz="1800" dirty="0" err="1">
                <a:solidFill>
                  <a:srgbClr val="111827"/>
                </a:solidFill>
                <a:latin typeface="Plus Jakarta Sans"/>
              </a:rPr>
              <a:t>Bandhu</a:t>
            </a:r>
            <a:r>
              <a:rPr lang="en-GB" sz="1800" dirty="0">
                <a:solidFill>
                  <a:srgbClr val="111827"/>
                </a:solidFill>
                <a:latin typeface="Plus Jakarta Sans"/>
              </a:rPr>
              <a:t> Aggarwal &amp; Mohit </a:t>
            </a:r>
            <a:r>
              <a:rPr lang="en-GB" sz="1800" dirty="0" err="1">
                <a:solidFill>
                  <a:srgbClr val="111827"/>
                </a:solidFill>
                <a:latin typeface="Plus Jakarta Sans"/>
              </a:rPr>
              <a:t>Talniya</a:t>
            </a:r>
            <a:endParaRPr lang="en-GB" sz="1800" dirty="0">
              <a:solidFill>
                <a:srgbClr val="111827"/>
              </a:solidFill>
              <a:latin typeface="Plus Jakarta Sans"/>
            </a:endParaRPr>
          </a:p>
        </p:txBody>
      </p:sp>
    </p:spTree>
    <p:extLst>
      <p:ext uri="{BB962C8B-B14F-4D97-AF65-F5344CB8AC3E}">
        <p14:creationId xmlns:p14="http://schemas.microsoft.com/office/powerpoint/2010/main" val="3615478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38113DD-CB0B-6EC1-AB19-C46DC052A511}"/>
              </a:ext>
            </a:extLst>
          </p:cNvPr>
          <p:cNvSpPr/>
          <p:nvPr/>
        </p:nvSpPr>
        <p:spPr>
          <a:xfrm>
            <a:off x="1219200" y="572921"/>
            <a:ext cx="9753600" cy="441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2400" i="0" dirty="0">
                <a:solidFill>
                  <a:srgbClr val="292929"/>
                </a:solidFill>
                <a:effectLst/>
                <a:latin typeface="sohne"/>
              </a:rPr>
              <a:t>Development Components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6F6E311E-C58C-A63A-2747-A96A06E8D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1135116"/>
            <a:ext cx="9169400" cy="529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890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6B43B0-29CF-F0F7-D4CE-6C3E6CB08D03}"/>
              </a:ext>
            </a:extLst>
          </p:cNvPr>
          <p:cNvSpPr/>
          <p:nvPr/>
        </p:nvSpPr>
        <p:spPr>
          <a:xfrm>
            <a:off x="1219200" y="530880"/>
            <a:ext cx="9753600" cy="441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Y" sz="2000" b="1" dirty="0">
                <a:solidFill>
                  <a:schemeClr val="tx1"/>
                </a:solidFill>
              </a:rPr>
              <a:t>Problem Statement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F979AF-7EDF-A63F-6EB6-EA8B94CC0EDC}"/>
              </a:ext>
            </a:extLst>
          </p:cNvPr>
          <p:cNvSpPr/>
          <p:nvPr/>
        </p:nvSpPr>
        <p:spPr>
          <a:xfrm>
            <a:off x="1219200" y="2850931"/>
            <a:ext cx="9753600" cy="29087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KY" sz="2000" dirty="0">
                <a:solidFill>
                  <a:schemeClr val="tx1"/>
                </a:solidFill>
              </a:rPr>
              <a:t>MongoDB customers are forced to </a:t>
            </a:r>
            <a:r>
              <a:rPr lang="en-KY" sz="2000" b="1" dirty="0">
                <a:solidFill>
                  <a:schemeClr val="tx1"/>
                </a:solidFill>
              </a:rPr>
              <a:t>move out application data</a:t>
            </a:r>
            <a:r>
              <a:rPr lang="en-KY" sz="2000" dirty="0">
                <a:solidFill>
                  <a:schemeClr val="tx1"/>
                </a:solidFill>
              </a:rPr>
              <a:t> on other platforms like BigQuery, </a:t>
            </a:r>
            <a:r>
              <a:rPr lang="en-GB" sz="2000" dirty="0">
                <a:solidFill>
                  <a:schemeClr val="tx1"/>
                </a:solidFill>
              </a:rPr>
              <a:t>Amazon </a:t>
            </a:r>
            <a:r>
              <a:rPr lang="en-GB" sz="2000" dirty="0" err="1">
                <a:solidFill>
                  <a:schemeClr val="tx1"/>
                </a:solidFill>
              </a:rPr>
              <a:t>SageMaker</a:t>
            </a:r>
            <a:r>
              <a:rPr lang="en-GB" sz="2000" dirty="0">
                <a:solidFill>
                  <a:schemeClr val="tx1"/>
                </a:solidFill>
              </a:rPr>
              <a:t> and Azure 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1"/>
                </a:solidFill>
              </a:rPr>
              <a:t>Application Challenges &amp; Impact</a:t>
            </a:r>
          </a:p>
          <a:p>
            <a:endParaRPr lang="en-GB" sz="2000" dirty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Additional operational cost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Problems in application management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Application data security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Delay in functional deliveries</a:t>
            </a:r>
            <a:endParaRPr lang="en-KY" sz="2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6F6798-70AA-1930-021B-40F2342DAAD9}"/>
              </a:ext>
            </a:extLst>
          </p:cNvPr>
          <p:cNvSpPr/>
          <p:nvPr/>
        </p:nvSpPr>
        <p:spPr>
          <a:xfrm>
            <a:off x="1219200" y="2249321"/>
            <a:ext cx="9753600" cy="441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Y" sz="2000" b="1" dirty="0">
                <a:solidFill>
                  <a:schemeClr val="tx1"/>
                </a:solidFill>
              </a:rPr>
              <a:t>Limitations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C5176A-88A1-0762-ED76-C5FD9A6705DA}"/>
              </a:ext>
            </a:extLst>
          </p:cNvPr>
          <p:cNvSpPr/>
          <p:nvPr/>
        </p:nvSpPr>
        <p:spPr>
          <a:xfrm>
            <a:off x="1219200" y="1179785"/>
            <a:ext cx="9753600" cy="441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KY" sz="2000" dirty="0">
                <a:solidFill>
                  <a:schemeClr val="tx1"/>
                </a:solidFill>
              </a:rPr>
              <a:t>MongoDB Atlas does not provide any in-built AI/ML capabilities</a:t>
            </a:r>
          </a:p>
        </p:txBody>
      </p:sp>
    </p:spTree>
    <p:extLst>
      <p:ext uri="{BB962C8B-B14F-4D97-AF65-F5344CB8AC3E}">
        <p14:creationId xmlns:p14="http://schemas.microsoft.com/office/powerpoint/2010/main" val="4218328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FAA58FF2-A56D-D373-DC55-7FF4F6CA1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338438"/>
            <a:ext cx="7916799" cy="258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E6B43B0-29CF-F0F7-D4CE-6C3E6CB08D03}"/>
              </a:ext>
            </a:extLst>
          </p:cNvPr>
          <p:cNvSpPr/>
          <p:nvPr/>
        </p:nvSpPr>
        <p:spPr>
          <a:xfrm>
            <a:off x="1219200" y="572921"/>
            <a:ext cx="9753600" cy="441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Y" sz="2000" b="1" dirty="0">
                <a:solidFill>
                  <a:schemeClr val="tx1"/>
                </a:solidFill>
              </a:rPr>
              <a:t>MongoDB Survey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95BE70-8399-7CD6-B34B-82B8FDECE678}"/>
              </a:ext>
            </a:extLst>
          </p:cNvPr>
          <p:cNvSpPr/>
          <p:nvPr/>
        </p:nvSpPr>
        <p:spPr>
          <a:xfrm>
            <a:off x="1219200" y="1334812"/>
            <a:ext cx="9753600" cy="6831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Y" sz="2000" dirty="0">
                <a:solidFill>
                  <a:schemeClr val="tx1"/>
                </a:solidFill>
              </a:rPr>
              <a:t>Survey conducted by MongoDB to understand the integration (use cases) of AI &amp; ML with MongoDB </a:t>
            </a:r>
          </a:p>
        </p:txBody>
      </p:sp>
    </p:spTree>
    <p:extLst>
      <p:ext uri="{BB962C8B-B14F-4D97-AF65-F5344CB8AC3E}">
        <p14:creationId xmlns:p14="http://schemas.microsoft.com/office/powerpoint/2010/main" val="1782758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54C03B8-8117-5562-12A0-A670259A6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10" y="828920"/>
            <a:ext cx="11005751" cy="56085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33B2E5-1BA0-D1C5-0DAD-BDE82665CC7B}"/>
              </a:ext>
            </a:extLst>
          </p:cNvPr>
          <p:cNvSpPr/>
          <p:nvPr/>
        </p:nvSpPr>
        <p:spPr>
          <a:xfrm>
            <a:off x="669110" y="288628"/>
            <a:ext cx="9753600" cy="441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Y" sz="2000" b="1" dirty="0">
                <a:solidFill>
                  <a:schemeClr val="tx1"/>
                </a:solidFill>
              </a:rPr>
              <a:t>ML Workflow (Example)</a:t>
            </a:r>
          </a:p>
        </p:txBody>
      </p:sp>
    </p:spTree>
    <p:extLst>
      <p:ext uri="{BB962C8B-B14F-4D97-AF65-F5344CB8AC3E}">
        <p14:creationId xmlns:p14="http://schemas.microsoft.com/office/powerpoint/2010/main" val="30394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6B43B0-29CF-F0F7-D4CE-6C3E6CB08D03}"/>
              </a:ext>
            </a:extLst>
          </p:cNvPr>
          <p:cNvSpPr/>
          <p:nvPr/>
        </p:nvSpPr>
        <p:spPr>
          <a:xfrm>
            <a:off x="1219200" y="530880"/>
            <a:ext cx="9753600" cy="441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Y" sz="2000" b="1" dirty="0">
                <a:solidFill>
                  <a:schemeClr val="tx1"/>
                </a:solidFill>
              </a:rPr>
              <a:t>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C5176A-88A1-0762-ED76-C5FD9A6705DA}"/>
              </a:ext>
            </a:extLst>
          </p:cNvPr>
          <p:cNvSpPr/>
          <p:nvPr/>
        </p:nvSpPr>
        <p:spPr>
          <a:xfrm>
            <a:off x="1219200" y="1019144"/>
            <a:ext cx="9877168" cy="13588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KY" sz="2000" dirty="0">
                <a:solidFill>
                  <a:schemeClr val="tx1"/>
                </a:solidFill>
              </a:rPr>
              <a:t>Integration of AI/ML solutions with MongoDB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KY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KY" sz="2000" dirty="0">
                <a:solidFill>
                  <a:schemeClr val="tx1"/>
                </a:solidFill>
              </a:rPr>
              <a:t>Provide AI/ML capabilities on MongoDB Atlas in the form of ML platform and marketplace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29F9E6-019E-169F-93C4-27D9A93C7054}"/>
              </a:ext>
            </a:extLst>
          </p:cNvPr>
          <p:cNvGrpSpPr/>
          <p:nvPr/>
        </p:nvGrpSpPr>
        <p:grpSpPr>
          <a:xfrm>
            <a:off x="551002" y="2785241"/>
            <a:ext cx="11089996" cy="2980118"/>
            <a:chOff x="551002" y="2785241"/>
            <a:chExt cx="11089996" cy="2980118"/>
          </a:xfrm>
        </p:grpSpPr>
        <p:pic>
          <p:nvPicPr>
            <p:cNvPr id="6" name="Picture 5" descr="Graphical user interface, application, website&#10;&#10;Description automatically generated">
              <a:extLst>
                <a:ext uri="{FF2B5EF4-FFF2-40B4-BE49-F238E27FC236}">
                  <a16:creationId xmlns:a16="http://schemas.microsoft.com/office/drawing/2014/main" id="{2A4A9B9B-DB71-AB8A-8F51-81065A343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002" y="3410174"/>
              <a:ext cx="11089996" cy="235518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C8CA878-1462-EB3C-2152-133F48ED7122}"/>
                </a:ext>
              </a:extLst>
            </p:cNvPr>
            <p:cNvSpPr/>
            <p:nvPr/>
          </p:nvSpPr>
          <p:spPr>
            <a:xfrm>
              <a:off x="4378414" y="2785241"/>
              <a:ext cx="1250731" cy="3783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KY" b="1" dirty="0">
                  <a:solidFill>
                    <a:schemeClr val="tx1"/>
                  </a:solidFill>
                </a:rPr>
                <a:t>MongoAI</a:t>
              </a:r>
            </a:p>
          </p:txBody>
        </p:sp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0C60F922-DF3F-088F-6D15-FF671BD90E48}"/>
                </a:ext>
              </a:extLst>
            </p:cNvPr>
            <p:cNvSpPr/>
            <p:nvPr/>
          </p:nvSpPr>
          <p:spPr>
            <a:xfrm>
              <a:off x="4750110" y="3163615"/>
              <a:ext cx="507337" cy="691694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Y"/>
            </a:p>
          </p:txBody>
        </p:sp>
      </p:grpSp>
    </p:spTree>
    <p:extLst>
      <p:ext uri="{BB962C8B-B14F-4D97-AF65-F5344CB8AC3E}">
        <p14:creationId xmlns:p14="http://schemas.microsoft.com/office/powerpoint/2010/main" val="4230100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6B43B0-29CF-F0F7-D4CE-6C3E6CB08D03}"/>
              </a:ext>
            </a:extLst>
          </p:cNvPr>
          <p:cNvSpPr/>
          <p:nvPr/>
        </p:nvSpPr>
        <p:spPr>
          <a:xfrm>
            <a:off x="1219200" y="530880"/>
            <a:ext cx="9753600" cy="441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Y" sz="2000" b="1" dirty="0">
                <a:solidFill>
                  <a:schemeClr val="tx1"/>
                </a:solidFill>
              </a:rPr>
              <a:t>Solution Approach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C5176A-88A1-0762-ED76-C5FD9A6705DA}"/>
              </a:ext>
            </a:extLst>
          </p:cNvPr>
          <p:cNvSpPr/>
          <p:nvPr/>
        </p:nvSpPr>
        <p:spPr>
          <a:xfrm>
            <a:off x="1219200" y="1056215"/>
            <a:ext cx="9753600" cy="14892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KY" sz="2000" dirty="0">
                <a:solidFill>
                  <a:schemeClr val="tx1"/>
                </a:solidFill>
              </a:rPr>
              <a:t>ML Analysis on the given fields of an input collection and store the results in output collection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KY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KY" sz="2000" dirty="0">
                <a:solidFill>
                  <a:schemeClr val="tx1"/>
                </a:solidFill>
              </a:rPr>
              <a:t> Capability to train/re-train ML models and store them at MongoDB.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BE0F08-31C2-CEF1-965E-268FD4F3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603" y="2492016"/>
            <a:ext cx="2235114" cy="3781631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DCC9FC-3B74-5552-6A6D-857A8C33F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283" y="2545489"/>
            <a:ext cx="2758031" cy="378163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E3A63AB-E3F6-F612-8B41-3CA97355F095}"/>
              </a:ext>
            </a:extLst>
          </p:cNvPr>
          <p:cNvGrpSpPr/>
          <p:nvPr/>
        </p:nvGrpSpPr>
        <p:grpSpPr>
          <a:xfrm>
            <a:off x="4978443" y="2629385"/>
            <a:ext cx="2758031" cy="3781631"/>
            <a:chOff x="7842078" y="2444030"/>
            <a:chExt cx="3060700" cy="4476214"/>
          </a:xfrm>
        </p:grpSpPr>
        <p:pic>
          <p:nvPicPr>
            <p:cNvPr id="14" name="Picture 13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A8743AB0-6F14-C60B-AC9E-23699CC6B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42078" y="2444030"/>
              <a:ext cx="3060700" cy="1625600"/>
            </a:xfrm>
            <a:prstGeom prst="rect">
              <a:avLst/>
            </a:prstGeom>
          </p:spPr>
        </p:pic>
        <p:pic>
          <p:nvPicPr>
            <p:cNvPr id="16" name="Picture 15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175D3399-D26C-4282-A8DD-9D5EB3A28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8128" y="3754378"/>
              <a:ext cx="2768600" cy="2146300"/>
            </a:xfrm>
            <a:prstGeom prst="rect">
              <a:avLst/>
            </a:prstGeom>
          </p:spPr>
        </p:pic>
        <p:pic>
          <p:nvPicPr>
            <p:cNvPr id="18" name="Picture 17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A81A3EC5-BC48-A91E-8729-247B69B67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88128" y="5701044"/>
              <a:ext cx="2768600" cy="1219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8885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6D5D159-0A56-2C71-1B72-E5F236A7C011}"/>
              </a:ext>
            </a:extLst>
          </p:cNvPr>
          <p:cNvSpPr/>
          <p:nvPr/>
        </p:nvSpPr>
        <p:spPr>
          <a:xfrm>
            <a:off x="675503" y="415266"/>
            <a:ext cx="2764221" cy="441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Y" sz="2400" dirty="0">
                <a:solidFill>
                  <a:schemeClr val="tx1"/>
                </a:solidFill>
              </a:rPr>
              <a:t>Project Architecture</a:t>
            </a:r>
          </a:p>
        </p:txBody>
      </p:sp>
      <p:pic>
        <p:nvPicPr>
          <p:cNvPr id="23" name="Picture 22" descr="Timeline&#10;&#10;Description automatically generated">
            <a:extLst>
              <a:ext uri="{FF2B5EF4-FFF2-40B4-BE49-F238E27FC236}">
                <a16:creationId xmlns:a16="http://schemas.microsoft.com/office/drawing/2014/main" id="{C4A193F7-76FD-F1DC-E371-F85A09C69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103" y="415266"/>
            <a:ext cx="9700054" cy="628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6649-BB32-CC5D-8EC0-3ABCA8B17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031" y="2669518"/>
            <a:ext cx="9461938" cy="759482"/>
          </a:xfrm>
        </p:spPr>
        <p:txBody>
          <a:bodyPr>
            <a:normAutofit/>
          </a:bodyPr>
          <a:lstStyle/>
          <a:p>
            <a:pPr algn="ctr"/>
            <a:r>
              <a:rPr lang="en-GB" i="0" dirty="0">
                <a:solidFill>
                  <a:srgbClr val="111827"/>
                </a:solidFill>
                <a:effectLst/>
                <a:latin typeface="Plus Jakarta San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08002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E6B43B0-29CF-F0F7-D4CE-6C3E6CB08D03}"/>
              </a:ext>
            </a:extLst>
          </p:cNvPr>
          <p:cNvSpPr/>
          <p:nvPr/>
        </p:nvSpPr>
        <p:spPr>
          <a:xfrm>
            <a:off x="1219200" y="530880"/>
            <a:ext cx="9753600" cy="441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Y" sz="2000" b="1" dirty="0">
                <a:solidFill>
                  <a:schemeClr val="tx1"/>
                </a:solidFill>
              </a:rPr>
              <a:t>Project GitHub Repositories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F979AF-7EDF-A63F-6EB6-EA8B94CC0EDC}"/>
              </a:ext>
            </a:extLst>
          </p:cNvPr>
          <p:cNvSpPr/>
          <p:nvPr/>
        </p:nvSpPr>
        <p:spPr>
          <a:xfrm>
            <a:off x="1219200" y="3492062"/>
            <a:ext cx="9753600" cy="1384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hlinkClick r:id="rId2"/>
              </a:rPr>
              <a:t>https://mohit-talniya.hashnode.dev/a-case-for-ml-platform-on-mdb-atlas-part-1</a:t>
            </a:r>
            <a:endParaRPr lang="en-GB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hlinkClick r:id="rId3"/>
              </a:rPr>
              <a:t>https://medium.com/@ms143desh/integrating-ml-solutions-with-mongodb-30a846a626db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6F6798-70AA-1930-021B-40F2342DAAD9}"/>
              </a:ext>
            </a:extLst>
          </p:cNvPr>
          <p:cNvSpPr/>
          <p:nvPr/>
        </p:nvSpPr>
        <p:spPr>
          <a:xfrm>
            <a:off x="1219200" y="2932494"/>
            <a:ext cx="9753600" cy="441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KY" sz="2000" b="1" dirty="0">
                <a:solidFill>
                  <a:schemeClr val="tx1"/>
                </a:solidFill>
              </a:rPr>
              <a:t>Project Bolgs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C5176A-88A1-0762-ED76-C5FD9A6705DA}"/>
              </a:ext>
            </a:extLst>
          </p:cNvPr>
          <p:cNvSpPr/>
          <p:nvPr/>
        </p:nvSpPr>
        <p:spPr>
          <a:xfrm>
            <a:off x="1219200" y="1179785"/>
            <a:ext cx="9753600" cy="119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hlinkClick r:id="rId4"/>
              </a:rPr>
              <a:t>https://github.com/ms143desh/Hackathon2022</a:t>
            </a:r>
            <a:endParaRPr lang="en-GB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0" i="0" u="none" strike="noStrike" dirty="0">
                <a:effectLst/>
                <a:latin typeface="-apple-system"/>
                <a:hlinkClick r:id="rId5"/>
              </a:rPr>
              <a:t>https://github.com/SuperMohit/mongo-ai-ui</a:t>
            </a:r>
            <a:endParaRPr lang="en-KY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770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1891</TotalTime>
  <Words>196</Words>
  <Application>Microsoft Macintosh PowerPoint</Application>
  <PresentationFormat>Widescreen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Plus Jakarta Sans</vt:lpstr>
      <vt:lpstr>sohne</vt:lpstr>
      <vt:lpstr>Office Theme</vt:lpstr>
      <vt:lpstr>ML Platform on MongoDB 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Desh Bandhu Aggarwal</dc:creator>
  <cp:lastModifiedBy>Desh Bandhu Aggarwal</cp:lastModifiedBy>
  <cp:revision>11</cp:revision>
  <dcterms:created xsi:type="dcterms:W3CDTF">2023-01-11T22:05:03Z</dcterms:created>
  <dcterms:modified xsi:type="dcterms:W3CDTF">2023-01-14T22:11:04Z</dcterms:modified>
</cp:coreProperties>
</file>